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pp/server/data/projects/c6c01d0e6073/analysis/textless-backgrounds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1565" y="489871"/>
            <a:ext cx="8042407" cy="54825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3270" b="1" dirty="0">
                <a:solidFill>
                  <a:srgbClr val="FE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精准调优的“神经突触”：深度自定义策略配置</a:t>
            </a:r>
            <a:endParaRPr lang="en-US" sz="3270" dirty="0"/>
          </a:p>
        </p:txBody>
      </p:sp>
      <p:sp>
        <p:nvSpPr>
          <p:cNvPr id="4" name="Text 1"/>
          <p:cNvSpPr/>
          <p:nvPr/>
        </p:nvSpPr>
        <p:spPr>
          <a:xfrm>
            <a:off x="9094028" y="2739114"/>
            <a:ext cx="882232" cy="1461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23" i="1" dirty="0">
                <a:solidFill>
                  <a:srgbClr val="444E5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"parameters":{</a:t>
            </a:r>
            <a:endParaRPr lang="en-US" sz="923" dirty="0"/>
          </a:p>
        </p:txBody>
      </p:sp>
      <p:sp>
        <p:nvSpPr>
          <p:cNvPr id="5" name="Text 2"/>
          <p:cNvSpPr/>
          <p:nvPr/>
        </p:nvSpPr>
        <p:spPr>
          <a:xfrm>
            <a:off x="9195660" y="2876179"/>
            <a:ext cx="820103" cy="1461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23" i="1" dirty="0">
                <a:solidFill>
                  <a:srgbClr val="90887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"value"</a:t>
            </a:r>
            <a:pPr algn="l" indent="0" marL="0">
              <a:buNone/>
            </a:pPr>
            <a:r>
              <a:rPr lang="en-US" sz="923" i="1" dirty="0">
                <a:solidFill>
                  <a:srgbClr val="3A434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: 1.85，</a:t>
            </a:r>
            <a:endParaRPr lang="en-US" sz="923" dirty="0"/>
          </a:p>
        </p:txBody>
      </p:sp>
      <p:sp>
        <p:nvSpPr>
          <p:cNvPr id="6" name="Text 3"/>
          <p:cNvSpPr/>
          <p:nvPr/>
        </p:nvSpPr>
        <p:spPr>
          <a:xfrm>
            <a:off x="9190387" y="3003147"/>
            <a:ext cx="999458" cy="1461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23" i="1" dirty="0">
                <a:solidFill>
                  <a:srgbClr val="3A485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"threshold":0.85</a:t>
            </a:r>
            <a:endParaRPr lang="en-US" sz="923" dirty="0"/>
          </a:p>
        </p:txBody>
      </p:sp>
      <p:sp>
        <p:nvSpPr>
          <p:cNvPr id="7" name="Text 4"/>
          <p:cNvSpPr/>
          <p:nvPr/>
        </p:nvSpPr>
        <p:spPr>
          <a:xfrm>
            <a:off x="9106830" y="3265561"/>
            <a:ext cx="1104519" cy="16447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75" i="1" dirty="0">
                <a:solidFill>
                  <a:srgbClr val="3D475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'custom_config":{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9200483" y="3403644"/>
            <a:ext cx="1624298" cy="15224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960" i="1" dirty="0">
                <a:solidFill>
                  <a:srgbClr val="847D6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"value"</a:t>
            </a:r>
            <a:pPr algn="l" indent="0" marL="0">
              <a:buNone/>
            </a:pPr>
            <a:r>
              <a:rPr lang="en-US" sz="960" i="1" dirty="0">
                <a:solidFill>
                  <a:srgbClr val="36485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: "paranoeters:...</a:t>
            </a:r>
            <a:endParaRPr lang="en-US" sz="960" dirty="0"/>
          </a:p>
        </p:txBody>
      </p:sp>
      <p:sp>
        <p:nvSpPr>
          <p:cNvPr id="9" name="Text 6"/>
          <p:cNvSpPr/>
          <p:nvPr/>
        </p:nvSpPr>
        <p:spPr>
          <a:xfrm>
            <a:off x="2591863" y="3492446"/>
            <a:ext cx="348489" cy="18276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155" b="1" i="1" dirty="0">
                <a:solidFill>
                  <a:srgbClr val="13161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0.85</a:t>
            </a:r>
            <a:endParaRPr lang="en-US" sz="1155" dirty="0"/>
          </a:p>
        </p:txBody>
      </p:sp>
      <p:sp>
        <p:nvSpPr>
          <p:cNvPr id="10" name="Text 7"/>
          <p:cNvSpPr/>
          <p:nvPr/>
        </p:nvSpPr>
        <p:spPr>
          <a:xfrm>
            <a:off x="1634341" y="4569609"/>
            <a:ext cx="1267694" cy="35330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956" b="1" dirty="0">
                <a:solidFill>
                  <a:srgbClr val="FCFEF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置信度阈值</a:t>
            </a:r>
            <a:endParaRPr lang="en-US" sz="1956" dirty="0"/>
          </a:p>
        </p:txBody>
      </p:sp>
      <p:sp>
        <p:nvSpPr>
          <p:cNvPr id="11" name="Text 8"/>
          <p:cNvSpPr/>
          <p:nvPr/>
        </p:nvSpPr>
        <p:spPr>
          <a:xfrm>
            <a:off x="5561213" y="4569609"/>
            <a:ext cx="1039094" cy="35330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2005" b="1" dirty="0">
                <a:solidFill>
                  <a:srgbClr val="FBFEF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检测间隔</a:t>
            </a:r>
            <a:endParaRPr lang="en-US" sz="2005" dirty="0"/>
          </a:p>
        </p:txBody>
      </p:sp>
      <p:sp>
        <p:nvSpPr>
          <p:cNvPr id="12" name="Text 9"/>
          <p:cNvSpPr/>
          <p:nvPr/>
        </p:nvSpPr>
        <p:spPr>
          <a:xfrm>
            <a:off x="8856471" y="4568590"/>
            <a:ext cx="2002475" cy="36553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2170" b="1" dirty="0">
                <a:solidFill>
                  <a:srgbClr val="FDFEF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深度定制(JSON)</a:t>
            </a:r>
            <a:endParaRPr lang="en-US" sz="2170" dirty="0"/>
          </a:p>
        </p:txBody>
      </p:sp>
      <p:sp>
        <p:nvSpPr>
          <p:cNvPr id="13" name="Text 10"/>
          <p:cNvSpPr/>
          <p:nvPr/>
        </p:nvSpPr>
        <p:spPr>
          <a:xfrm>
            <a:off x="891721" y="4969145"/>
            <a:ext cx="2717406" cy="24974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266" b="1" dirty="0">
                <a:solidFill>
                  <a:srgbClr val="DEE6E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精准过滤噪音。灵活设定0-1之间的置</a:t>
            </a:r>
            <a:endParaRPr lang="en-US" sz="1266" dirty="0"/>
          </a:p>
        </p:txBody>
      </p:sp>
      <p:sp>
        <p:nvSpPr>
          <p:cNvPr id="14" name="Text 11"/>
          <p:cNvSpPr/>
          <p:nvPr/>
        </p:nvSpPr>
        <p:spPr>
          <a:xfrm>
            <a:off x="4676082" y="4968640"/>
            <a:ext cx="2829740" cy="25580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309" b="1" dirty="0">
                <a:solidFill>
                  <a:srgbClr val="DEE3E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性能与精度的平衡。自定义1到60秒的</a:t>
            </a:r>
            <a:endParaRPr lang="en-US" sz="1309" dirty="0"/>
          </a:p>
        </p:txBody>
      </p:sp>
      <p:sp>
        <p:nvSpPr>
          <p:cNvPr id="15" name="Text 12"/>
          <p:cNvSpPr/>
          <p:nvPr/>
        </p:nvSpPr>
        <p:spPr>
          <a:xfrm>
            <a:off x="8572378" y="4968640"/>
            <a:ext cx="2723060" cy="25580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323" b="1" dirty="0">
                <a:solidFill>
                  <a:srgbClr val="E0E7E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支持通过 JSON 格式无植入自定义高</a:t>
            </a:r>
            <a:endParaRPr lang="en-US" sz="1323" dirty="0"/>
          </a:p>
        </p:txBody>
      </p:sp>
      <p:sp>
        <p:nvSpPr>
          <p:cNvPr id="16" name="Text 13"/>
          <p:cNvSpPr/>
          <p:nvPr/>
        </p:nvSpPr>
        <p:spPr>
          <a:xfrm>
            <a:off x="891721" y="5202603"/>
            <a:ext cx="2702166" cy="249746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268" b="1" dirty="0">
                <a:solidFill>
                  <a:srgbClr val="E2E6E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信度，低于该阅信的检测结果将被系统</a:t>
            </a:r>
            <a:endParaRPr lang="en-US" sz="1268" dirty="0"/>
          </a:p>
        </p:txBody>
      </p:sp>
      <p:sp>
        <p:nvSpPr>
          <p:cNvPr id="17" name="Text 14"/>
          <p:cNvSpPr/>
          <p:nvPr/>
        </p:nvSpPr>
        <p:spPr>
          <a:xfrm>
            <a:off x="4670938" y="5202098"/>
            <a:ext cx="2596092" cy="25580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219" b="1" dirty="0">
                <a:solidFill>
                  <a:srgbClr val="DADEE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检测频率，适配不同流速的业务场景。</a:t>
            </a:r>
            <a:endParaRPr lang="en-US" sz="1219" dirty="0"/>
          </a:p>
        </p:txBody>
      </p:sp>
      <p:sp>
        <p:nvSpPr>
          <p:cNvPr id="18" name="Text 15"/>
          <p:cNvSpPr/>
          <p:nvPr/>
        </p:nvSpPr>
        <p:spPr>
          <a:xfrm>
            <a:off x="8572378" y="5202098"/>
            <a:ext cx="2133749" cy="25580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225" b="1" dirty="0">
                <a:solidFill>
                  <a:srgbClr val="D6DCE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级参数，满足长尾个性化需求。</a:t>
            </a:r>
            <a:endParaRPr lang="en-US" sz="1225" dirty="0"/>
          </a:p>
        </p:txBody>
      </p:sp>
      <p:sp>
        <p:nvSpPr>
          <p:cNvPr id="19" name="Text 16"/>
          <p:cNvSpPr/>
          <p:nvPr/>
        </p:nvSpPr>
        <p:spPr>
          <a:xfrm>
            <a:off x="906658" y="5430603"/>
            <a:ext cx="1818852" cy="255803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227" b="1" dirty="0">
                <a:solidFill>
                  <a:srgbClr val="DEE5E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自动忽略，有效杜绝误报。</a:t>
            </a:r>
            <a:endParaRPr lang="en-US" sz="122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pp/server/data/projects/c6c01d0e6073/analysis/textless-backgrounds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9873" y="271558"/>
            <a:ext cx="11136630" cy="639699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3908" b="1" dirty="0">
                <a:solidFill>
                  <a:srgbClr val="FDFEF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物理世界的数字化映射：多层级设备与区域管理</a:t>
            </a:r>
            <a:endParaRPr lang="en-US" sz="3908" dirty="0"/>
          </a:p>
        </p:txBody>
      </p:sp>
      <p:sp>
        <p:nvSpPr>
          <p:cNvPr id="4" name="Text 1"/>
          <p:cNvSpPr/>
          <p:nvPr/>
        </p:nvSpPr>
        <p:spPr>
          <a:xfrm>
            <a:off x="5519376" y="1544717"/>
            <a:ext cx="1117721" cy="2863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725" b="1" dirty="0">
                <a:solidFill>
                  <a:srgbClr val="F1F8FC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根区域划分</a:t>
            </a:r>
            <a:endParaRPr lang="en-US" sz="1725" dirty="0"/>
          </a:p>
        </p:txBody>
      </p:sp>
      <p:sp>
        <p:nvSpPr>
          <p:cNvPr id="5" name="Text 2"/>
          <p:cNvSpPr/>
          <p:nvPr/>
        </p:nvSpPr>
        <p:spPr>
          <a:xfrm>
            <a:off x="9343044" y="1585293"/>
            <a:ext cx="2177472" cy="2863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2F6F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多维分类筛选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140153" y="1844716"/>
            <a:ext cx="1799966" cy="21934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214" b="1" dirty="0">
                <a:solidFill>
                  <a:srgbClr val="EAEEF2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构建省/市级宏观地理节点</a:t>
            </a:r>
            <a:endParaRPr lang="en-US" sz="1214" dirty="0"/>
          </a:p>
        </p:txBody>
      </p:sp>
      <p:sp>
        <p:nvSpPr>
          <p:cNvPr id="7" name="Text 4"/>
          <p:cNvSpPr/>
          <p:nvPr/>
        </p:nvSpPr>
        <p:spPr>
          <a:xfrm>
            <a:off x="9346090" y="1920316"/>
            <a:ext cx="2034220" cy="225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207" b="1" dirty="0">
                <a:solidFill>
                  <a:srgbClr val="E6EDF0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随时通过分组、设备类型、运</a:t>
            </a:r>
            <a:endParaRPr lang="en-US" sz="1207" dirty="0"/>
          </a:p>
        </p:txBody>
      </p:sp>
      <p:sp>
        <p:nvSpPr>
          <p:cNvPr id="8" name="Text 5"/>
          <p:cNvSpPr/>
          <p:nvPr/>
        </p:nvSpPr>
        <p:spPr>
          <a:xfrm>
            <a:off x="5217555" y="2052333"/>
            <a:ext cx="1121858" cy="2254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370" b="1" dirty="0">
                <a:solidFill>
                  <a:srgbClr val="E7EAE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(如：北京市)。</a:t>
            </a:r>
            <a:endParaRPr lang="en-US" sz="1370" dirty="0"/>
          </a:p>
        </p:txBody>
      </p:sp>
      <p:sp>
        <p:nvSpPr>
          <p:cNvPr id="9" name="Text 6"/>
          <p:cNvSpPr/>
          <p:nvPr/>
        </p:nvSpPr>
        <p:spPr>
          <a:xfrm>
            <a:off x="9341345" y="2128942"/>
            <a:ext cx="2033614" cy="21934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207" b="1" dirty="0">
                <a:solidFill>
                  <a:srgbClr val="EBF0F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行状态进行极速检索与全局刷</a:t>
            </a:r>
            <a:endParaRPr lang="en-US" sz="1207" dirty="0"/>
          </a:p>
        </p:txBody>
      </p:sp>
      <p:sp>
        <p:nvSpPr>
          <p:cNvPr id="10" name="Text 7"/>
          <p:cNvSpPr/>
          <p:nvPr/>
        </p:nvSpPr>
        <p:spPr>
          <a:xfrm>
            <a:off x="9333163" y="2337064"/>
            <a:ext cx="307379" cy="21934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DEE6E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新。</a:t>
            </a:r>
            <a:endParaRPr lang="en-US" sz="1125" dirty="0"/>
          </a:p>
        </p:txBody>
      </p:sp>
      <p:sp>
        <p:nvSpPr>
          <p:cNvPr id="11" name="Text 8"/>
          <p:cNvSpPr/>
          <p:nvPr/>
        </p:nvSpPr>
        <p:spPr>
          <a:xfrm>
            <a:off x="3473703" y="3423971"/>
            <a:ext cx="1312579" cy="27409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688" b="1" dirty="0">
                <a:solidFill>
                  <a:srgbClr val="F1F5F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监控点位关联</a:t>
            </a:r>
            <a:endParaRPr lang="en-US" sz="1688" dirty="0"/>
          </a:p>
        </p:txBody>
      </p:sp>
      <p:sp>
        <p:nvSpPr>
          <p:cNvPr id="12" name="Text 9"/>
          <p:cNvSpPr/>
          <p:nvPr/>
        </p:nvSpPr>
        <p:spPr>
          <a:xfrm>
            <a:off x="7370094" y="3423971"/>
            <a:ext cx="1317723" cy="274091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725" b="1" dirty="0">
                <a:solidFill>
                  <a:srgbClr val="EFF4FA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监控点位关联</a:t>
            </a:r>
            <a:endParaRPr lang="en-US" sz="1725" dirty="0"/>
          </a:p>
        </p:txBody>
      </p:sp>
      <p:sp>
        <p:nvSpPr>
          <p:cNvPr id="13" name="Text 10"/>
          <p:cNvSpPr/>
          <p:nvPr/>
        </p:nvSpPr>
        <p:spPr>
          <a:xfrm>
            <a:off x="3123425" y="3722951"/>
            <a:ext cx="2013326" cy="21934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195" b="1" dirty="0">
                <a:solidFill>
                  <a:srgbClr val="ECF1F5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在具体区域下精细化编排监视</a:t>
            </a:r>
            <a:endParaRPr lang="en-US" sz="1195" dirty="0"/>
          </a:p>
        </p:txBody>
      </p:sp>
      <p:sp>
        <p:nvSpPr>
          <p:cNvPr id="14" name="Text 11"/>
          <p:cNvSpPr/>
          <p:nvPr/>
        </p:nvSpPr>
        <p:spPr>
          <a:xfrm>
            <a:off x="7024865" y="3722951"/>
            <a:ext cx="2013326" cy="21934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195" b="1" dirty="0">
                <a:solidFill>
                  <a:srgbClr val="EAEFF3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在具体区域下精细化编排监视</a:t>
            </a:r>
            <a:endParaRPr lang="en-US" sz="1195" dirty="0"/>
          </a:p>
        </p:txBody>
      </p:sp>
      <p:sp>
        <p:nvSpPr>
          <p:cNvPr id="15" name="Text 12"/>
          <p:cNvSpPr/>
          <p:nvPr/>
        </p:nvSpPr>
        <p:spPr>
          <a:xfrm>
            <a:off x="3116066" y="3931587"/>
            <a:ext cx="1047445" cy="21317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155" b="1" dirty="0">
                <a:solidFill>
                  <a:srgbClr val="EFF2F7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点与设备集群。</a:t>
            </a:r>
            <a:endParaRPr lang="en-US" sz="1155" dirty="0"/>
          </a:p>
        </p:txBody>
      </p:sp>
      <p:sp>
        <p:nvSpPr>
          <p:cNvPr id="16" name="Text 13"/>
          <p:cNvSpPr/>
          <p:nvPr/>
        </p:nvSpPr>
        <p:spPr>
          <a:xfrm>
            <a:off x="7012457" y="3931587"/>
            <a:ext cx="1047445" cy="21317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155" b="1" dirty="0">
                <a:solidFill>
                  <a:srgbClr val="EDF3F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点与设备集群。</a:t>
            </a:r>
            <a:endParaRPr lang="en-US" sz="1155" dirty="0"/>
          </a:p>
        </p:txBody>
      </p:sp>
      <p:sp>
        <p:nvSpPr>
          <p:cNvPr id="17" name="Text 14"/>
          <p:cNvSpPr/>
          <p:nvPr/>
        </p:nvSpPr>
        <p:spPr>
          <a:xfrm>
            <a:off x="5519376" y="5270611"/>
            <a:ext cx="1112672" cy="28632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717" b="1" dirty="0">
                <a:solidFill>
                  <a:srgbClr val="F4F8F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设备档案库</a:t>
            </a:r>
            <a:endParaRPr lang="en-US" sz="1717" dirty="0"/>
          </a:p>
        </p:txBody>
      </p:sp>
      <p:sp>
        <p:nvSpPr>
          <p:cNvPr id="18" name="Text 15"/>
          <p:cNvSpPr/>
          <p:nvPr/>
        </p:nvSpPr>
        <p:spPr>
          <a:xfrm>
            <a:off x="4849987" y="5564553"/>
            <a:ext cx="2375154" cy="231458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145" dirty="0">
                <a:solidFill>
                  <a:srgbClr val="E6EAE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集中管理所有接入硬件的设备名称、</a:t>
            </a:r>
            <a:endParaRPr lang="en-US" sz="1145" dirty="0"/>
          </a:p>
        </p:txBody>
      </p:sp>
      <p:sp>
        <p:nvSpPr>
          <p:cNvPr id="19" name="Text 16"/>
          <p:cNvSpPr/>
          <p:nvPr/>
        </p:nvSpPr>
        <p:spPr>
          <a:xfrm>
            <a:off x="5135105" y="5773684"/>
            <a:ext cx="1810062" cy="219342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rmAutofit/>
            <a:normAutofit/>
          </a:bodyPr>
          <a:lstStyle/>
          <a:p>
            <a:pPr algn="l" indent="0" marL="0">
              <a:buNone/>
            </a:pPr>
            <a:r>
              <a:rPr lang="en-US" sz="1084" dirty="0">
                <a:solidFill>
                  <a:srgbClr val="E4E9EE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SN 码、IP 地址与在线状态。</a:t>
            </a:r>
            <a:endParaRPr lang="en-US" sz="10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2026-09-29T22:34:10Z</dcterms:created>
  <dcterms:modified xsi:type="dcterms:W3CDTF">2026-09-29T22:34:10Z</dcterms:modified>
</cp:coreProperties>
</file>